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4" r:id="rId7"/>
    <p:sldId id="267" r:id="rId8"/>
    <p:sldId id="262" r:id="rId9"/>
    <p:sldId id="265" r:id="rId10"/>
    <p:sldId id="266"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ycapstonelibrar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a:t>
            </a:r>
            <a:endParaRPr lang="en-US" dirty="0"/>
          </a:p>
        </p:txBody>
      </p:sp>
    </p:spTree>
    <p:extLst>
      <p:ext uri="{BB962C8B-B14F-4D97-AF65-F5344CB8AC3E}">
        <p14:creationId xmlns:p14="http://schemas.microsoft.com/office/powerpoint/2010/main" val="363775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Websites Make Great Resources!</a:t>
            </a:r>
            <a:endParaRPr lang="en-US" dirty="0"/>
          </a:p>
        </p:txBody>
      </p:sp>
      <p:sp>
        <p:nvSpPr>
          <p:cNvPr id="3" name="Content Placeholder 2"/>
          <p:cNvSpPr>
            <a:spLocks noGrp="1"/>
          </p:cNvSpPr>
          <p:nvPr>
            <p:ph idx="1"/>
          </p:nvPr>
        </p:nvSpPr>
        <p:spPr/>
        <p:txBody>
          <a:bodyPr/>
          <a:lstStyle/>
          <a:p>
            <a:r>
              <a:rPr lang="en-US" dirty="0" smtClean="0"/>
              <a:t>We have compiled a list of websites the students can get on here at school AND at home!</a:t>
            </a:r>
          </a:p>
          <a:p>
            <a:r>
              <a:rPr lang="en-US" dirty="0" smtClean="0"/>
              <a:t>Capstone library </a:t>
            </a:r>
            <a:r>
              <a:rPr lang="en-US" dirty="0" smtClean="0">
                <a:hlinkClick r:id="rId2"/>
              </a:rPr>
              <a:t>www.mycapstonelibrary.com</a:t>
            </a:r>
            <a:r>
              <a:rPr lang="en-US" dirty="0" smtClean="0"/>
              <a:t> </a:t>
            </a:r>
          </a:p>
          <a:p>
            <a:r>
              <a:rPr lang="en-US" dirty="0" smtClean="0"/>
              <a:t>Think Central www-k6.thinkcentral.com </a:t>
            </a:r>
          </a:p>
          <a:p>
            <a:r>
              <a:rPr lang="en-US" dirty="0" smtClean="0"/>
              <a:t>Reading Eggs www.readingeggs.com</a:t>
            </a:r>
            <a:endParaRPr lang="en-US" dirty="0"/>
          </a:p>
        </p:txBody>
      </p:sp>
    </p:spTree>
    <p:extLst>
      <p:ext uri="{BB962C8B-B14F-4D97-AF65-F5344CB8AC3E}">
        <p14:creationId xmlns:p14="http://schemas.microsoft.com/office/powerpoint/2010/main" val="37138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IMPORTANTLY</a:t>
            </a:r>
            <a:endParaRPr lang="en-US" dirty="0"/>
          </a:p>
        </p:txBody>
      </p:sp>
      <p:sp>
        <p:nvSpPr>
          <p:cNvPr id="3" name="Content Placeholder 2"/>
          <p:cNvSpPr>
            <a:spLocks noGrp="1"/>
          </p:cNvSpPr>
          <p:nvPr>
            <p:ph idx="1"/>
          </p:nvPr>
        </p:nvSpPr>
        <p:spPr/>
        <p:txBody>
          <a:bodyPr/>
          <a:lstStyle/>
          <a:p>
            <a:r>
              <a:rPr lang="en-US" b="1" dirty="0"/>
              <a:t>MAKE </a:t>
            </a:r>
            <a:r>
              <a:rPr lang="en-US" b="1" dirty="0" smtClean="0"/>
              <a:t>READING FUN and important </a:t>
            </a:r>
            <a:r>
              <a:rPr lang="en-US" b="1" dirty="0"/>
              <a:t>to them and they will excel</a:t>
            </a:r>
            <a:r>
              <a:rPr lang="en-US" b="1" dirty="0" smtClean="0"/>
              <a:t>!</a:t>
            </a:r>
            <a:endParaRPr lang="en-US" b="1" dirty="0"/>
          </a:p>
        </p:txBody>
      </p:sp>
    </p:spTree>
    <p:extLst>
      <p:ext uri="{BB962C8B-B14F-4D97-AF65-F5344CB8AC3E}">
        <p14:creationId xmlns:p14="http://schemas.microsoft.com/office/powerpoint/2010/main" val="120497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 not focus on memorizing the week’s story!</a:t>
            </a:r>
            <a:endParaRPr lang="en-US" dirty="0"/>
          </a:p>
        </p:txBody>
      </p:sp>
      <p:sp>
        <p:nvSpPr>
          <p:cNvPr id="3" name="Content Placeholder 2"/>
          <p:cNvSpPr>
            <a:spLocks noGrp="1"/>
          </p:cNvSpPr>
          <p:nvPr>
            <p:ph idx="1"/>
          </p:nvPr>
        </p:nvSpPr>
        <p:spPr/>
        <p:txBody>
          <a:bodyPr/>
          <a:lstStyle/>
          <a:p>
            <a:r>
              <a:rPr lang="en-US" b="1" dirty="0"/>
              <a:t/>
            </a:r>
            <a:br>
              <a:rPr lang="en-US" b="1" dirty="0"/>
            </a:br>
            <a:r>
              <a:rPr lang="en-US" b="1" dirty="0" smtClean="0"/>
              <a:t>Instead </a:t>
            </a:r>
            <a:r>
              <a:rPr lang="en-US" b="1" dirty="0"/>
              <a:t>practice the week's focus skill.  Help your child to read different texts and think about their meaning and purpose.  </a:t>
            </a:r>
            <a:endParaRPr lang="en-US" dirty="0"/>
          </a:p>
        </p:txBody>
      </p:sp>
    </p:spTree>
    <p:extLst>
      <p:ext uri="{BB962C8B-B14F-4D97-AF65-F5344CB8AC3E}">
        <p14:creationId xmlns:p14="http://schemas.microsoft.com/office/powerpoint/2010/main" val="21667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kinds of texts, WHAT?!</a:t>
            </a:r>
            <a:endParaRPr lang="en-US" dirty="0"/>
          </a:p>
        </p:txBody>
      </p:sp>
      <p:sp>
        <p:nvSpPr>
          <p:cNvPr id="3" name="Content Placeholder 2"/>
          <p:cNvSpPr>
            <a:spLocks noGrp="1"/>
          </p:cNvSpPr>
          <p:nvPr>
            <p:ph idx="1"/>
          </p:nvPr>
        </p:nvSpPr>
        <p:spPr/>
        <p:txBody>
          <a:bodyPr/>
          <a:lstStyle/>
          <a:p>
            <a:r>
              <a:rPr lang="en-US" b="1" dirty="0" smtClean="0"/>
              <a:t>I </a:t>
            </a:r>
            <a:r>
              <a:rPr lang="en-US" b="1" dirty="0"/>
              <a:t>mean read anything you </a:t>
            </a:r>
            <a:r>
              <a:rPr lang="en-US" b="1" dirty="0" smtClean="0"/>
              <a:t>can with your child: </a:t>
            </a:r>
            <a:r>
              <a:rPr lang="en-US" b="1" dirty="0"/>
              <a:t>recipes, labels, instructions,  magazines, newspapers, web articles- (help children to learn safe internet browsing and how to tell what is factual and what is not), books, billboards, signs, etc. </a:t>
            </a:r>
            <a:endParaRPr lang="en-US" b="1" dirty="0" smtClean="0"/>
          </a:p>
          <a:p>
            <a:r>
              <a:rPr lang="en-US" b="1" dirty="0" smtClean="0"/>
              <a:t>That means you can read to them and with them all the time!  (Your child can read to you while you are cooking, they can read to a brother or sister…)</a:t>
            </a:r>
          </a:p>
          <a:p>
            <a:r>
              <a:rPr lang="en-US" b="1" dirty="0" smtClean="0"/>
              <a:t>Read </a:t>
            </a:r>
            <a:r>
              <a:rPr lang="en-US" b="1" dirty="0"/>
              <a:t>out loud to them- think about your reading "out loud" to them and ask them to do the same for you.  </a:t>
            </a:r>
            <a:br>
              <a:rPr lang="en-US" b="1" dirty="0"/>
            </a:br>
            <a:endParaRPr lang="en-US" dirty="0"/>
          </a:p>
        </p:txBody>
      </p:sp>
    </p:spTree>
    <p:extLst>
      <p:ext uri="{BB962C8B-B14F-4D97-AF65-F5344CB8AC3E}">
        <p14:creationId xmlns:p14="http://schemas.microsoft.com/office/powerpoint/2010/main" val="176381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We ask </a:t>
            </a:r>
            <a:r>
              <a:rPr lang="en-US" dirty="0"/>
              <a:t>students to read ALOUD for 20 minutes each night.  </a:t>
            </a:r>
            <a:endParaRPr lang="en-US" dirty="0" smtClean="0"/>
          </a:p>
          <a:p>
            <a:r>
              <a:rPr lang="en-US" dirty="0"/>
              <a:t> Please review their vocabulary words, focus skills, and story with them throughout the </a:t>
            </a:r>
            <a:r>
              <a:rPr lang="en-US" dirty="0" smtClean="0"/>
              <a:t>week.  </a:t>
            </a:r>
            <a:r>
              <a:rPr lang="en-US" dirty="0"/>
              <a:t> </a:t>
            </a:r>
            <a:endParaRPr lang="en-US" dirty="0" smtClean="0"/>
          </a:p>
          <a:p>
            <a:r>
              <a:rPr lang="en-US" dirty="0" smtClean="0"/>
              <a:t>Occasionally</a:t>
            </a:r>
            <a:r>
              <a:rPr lang="en-US" dirty="0"/>
              <a:t>, they will need to finish classwork, other homework or have a study guide to complete. </a:t>
            </a:r>
            <a:endParaRPr lang="en-US" dirty="0" smtClean="0"/>
          </a:p>
          <a:p>
            <a:r>
              <a:rPr lang="en-US" dirty="0" smtClean="0"/>
              <a:t>We have had issues in the past with students taking their incomplete classwork out of their binder and leaving it at home. Please make sure your child brings it back completed the following school day! We may take it for a grade.</a:t>
            </a:r>
            <a:endParaRPr lang="en-US" dirty="0"/>
          </a:p>
        </p:txBody>
      </p:sp>
    </p:spTree>
    <p:extLst>
      <p:ext uri="{BB962C8B-B14F-4D97-AF65-F5344CB8AC3E}">
        <p14:creationId xmlns:p14="http://schemas.microsoft.com/office/powerpoint/2010/main" val="348336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Tests</a:t>
            </a:r>
            <a:endParaRPr lang="en-US" dirty="0"/>
          </a:p>
        </p:txBody>
      </p:sp>
      <p:sp>
        <p:nvSpPr>
          <p:cNvPr id="3" name="Content Placeholder 2"/>
          <p:cNvSpPr>
            <a:spLocks noGrp="1"/>
          </p:cNvSpPr>
          <p:nvPr>
            <p:ph idx="1"/>
          </p:nvPr>
        </p:nvSpPr>
        <p:spPr/>
        <p:txBody>
          <a:bodyPr/>
          <a:lstStyle/>
          <a:p>
            <a:r>
              <a:rPr lang="en-US" dirty="0" smtClean="0"/>
              <a:t>Students will be tested weekly on their vocabulary and focus skills.</a:t>
            </a:r>
          </a:p>
          <a:p>
            <a:r>
              <a:rPr lang="en-US" dirty="0" smtClean="0"/>
              <a:t>They will not be tested on the week’s story.  </a:t>
            </a:r>
          </a:p>
          <a:p>
            <a:r>
              <a:rPr lang="en-US" dirty="0" smtClean="0"/>
              <a:t>Vocabulary- They will have to use the word correctly in a sentence.</a:t>
            </a:r>
            <a:endParaRPr lang="en-US" dirty="0"/>
          </a:p>
          <a:p>
            <a:r>
              <a:rPr lang="en-US" dirty="0" smtClean="0"/>
              <a:t>Focus Skill- They will read a passage for the first time </a:t>
            </a:r>
            <a:r>
              <a:rPr lang="en-US" dirty="0"/>
              <a:t>(We call this a “cold read</a:t>
            </a:r>
            <a:r>
              <a:rPr lang="en-US" dirty="0" smtClean="0"/>
              <a:t>”) and answer questions to the passage based on the week’s focus skills.</a:t>
            </a:r>
          </a:p>
          <a:p>
            <a:r>
              <a:rPr lang="en-US" dirty="0" smtClean="0"/>
              <a:t>See example:</a:t>
            </a:r>
          </a:p>
          <a:p>
            <a:endParaRPr lang="en-US" dirty="0"/>
          </a:p>
        </p:txBody>
      </p:sp>
    </p:spTree>
    <p:extLst>
      <p:ext uri="{BB962C8B-B14F-4D97-AF65-F5344CB8AC3E}">
        <p14:creationId xmlns:p14="http://schemas.microsoft.com/office/powerpoint/2010/main" val="79620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sp>
        <p:nvSpPr>
          <p:cNvPr id="3" name="Content Placeholder 2"/>
          <p:cNvSpPr>
            <a:spLocks noGrp="1"/>
          </p:cNvSpPr>
          <p:nvPr>
            <p:ph idx="1"/>
          </p:nvPr>
        </p:nvSpPr>
        <p:spPr/>
        <p:txBody>
          <a:bodyPr/>
          <a:lstStyle/>
          <a:p>
            <a:pPr lvl="0"/>
            <a:r>
              <a:rPr lang="en-US" dirty="0"/>
              <a:t>C</a:t>
            </a:r>
            <a:r>
              <a:rPr lang="en-US" dirty="0" smtClean="0"/>
              <a:t>lasswork </a:t>
            </a:r>
            <a:r>
              <a:rPr lang="en-US" dirty="0"/>
              <a:t>and homework count for 25% of their final </a:t>
            </a:r>
            <a:r>
              <a:rPr lang="en-US" dirty="0" smtClean="0"/>
              <a:t>grade </a:t>
            </a:r>
          </a:p>
          <a:p>
            <a:pPr lvl="0"/>
            <a:r>
              <a:rPr lang="en-US" dirty="0" smtClean="0"/>
              <a:t>75</a:t>
            </a:r>
            <a:r>
              <a:rPr lang="en-US" dirty="0"/>
              <a:t>% of their final grade will come from tests.</a:t>
            </a:r>
          </a:p>
          <a:p>
            <a:endParaRPr lang="en-US" dirty="0"/>
          </a:p>
        </p:txBody>
      </p:sp>
    </p:spTree>
    <p:extLst>
      <p:ext uri="{BB962C8B-B14F-4D97-AF65-F5344CB8AC3E}">
        <p14:creationId xmlns:p14="http://schemas.microsoft.com/office/powerpoint/2010/main" val="35808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Handwriting	</a:t>
            </a:r>
            <a:endParaRPr lang="en-US" dirty="0"/>
          </a:p>
        </p:txBody>
      </p:sp>
      <p:sp>
        <p:nvSpPr>
          <p:cNvPr id="3" name="Content Placeholder 2"/>
          <p:cNvSpPr>
            <a:spLocks noGrp="1"/>
          </p:cNvSpPr>
          <p:nvPr>
            <p:ph idx="1"/>
          </p:nvPr>
        </p:nvSpPr>
        <p:spPr/>
        <p:txBody>
          <a:bodyPr/>
          <a:lstStyle/>
          <a:p>
            <a:r>
              <a:rPr lang="en-US" dirty="0" smtClean="0"/>
              <a:t>This is huge!! By third grade we expect students to know the difference in neat and sloppy handwriting. </a:t>
            </a:r>
          </a:p>
          <a:p>
            <a:r>
              <a:rPr lang="en-US" dirty="0" smtClean="0"/>
              <a:t>We will begin working on cursive this year, therefore the students should be able to write in print. </a:t>
            </a:r>
          </a:p>
          <a:p>
            <a:r>
              <a:rPr lang="en-US" dirty="0" smtClean="0"/>
              <a:t>Please remind them of appropriate areas to use capital letters and </a:t>
            </a:r>
            <a:r>
              <a:rPr lang="en-US" smtClean="0"/>
              <a:t>to check the b’s and d’s. </a:t>
            </a:r>
            <a:endParaRPr lang="en-US" dirty="0"/>
          </a:p>
        </p:txBody>
      </p:sp>
    </p:spTree>
    <p:extLst>
      <p:ext uri="{BB962C8B-B14F-4D97-AF65-F5344CB8AC3E}">
        <p14:creationId xmlns:p14="http://schemas.microsoft.com/office/powerpoint/2010/main" val="137647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914400"/>
          </a:xfrm>
        </p:spPr>
        <p:txBody>
          <a:bodyPr>
            <a:normAutofit/>
          </a:bodyPr>
          <a:lstStyle/>
          <a:p>
            <a:r>
              <a:rPr lang="en-US" dirty="0" smtClean="0"/>
              <a:t>Characters and Setting</a:t>
            </a:r>
            <a:endParaRPr lang="en-US" dirty="0"/>
          </a:p>
        </p:txBody>
      </p:sp>
      <p:pic>
        <p:nvPicPr>
          <p:cNvPr id="15" name="Content Placeholder 14" descr="scan0002.jpg"/>
          <p:cNvPicPr>
            <a:picLocks noGrp="1" noChangeAspect="1"/>
          </p:cNvPicPr>
          <p:nvPr>
            <p:ph idx="1"/>
          </p:nvPr>
        </p:nvPicPr>
        <p:blipFill>
          <a:blip r:embed="rId2"/>
          <a:stretch>
            <a:fillRect/>
          </a:stretch>
        </p:blipFill>
        <p:spPr>
          <a:xfrm>
            <a:off x="1905000" y="685800"/>
            <a:ext cx="8001000" cy="5562600"/>
          </a:xfrm>
        </p:spPr>
      </p:pic>
      <p:sp>
        <p:nvSpPr>
          <p:cNvPr id="8" name="Footer Placeholder 7"/>
          <p:cNvSpPr>
            <a:spLocks noGrp="1"/>
          </p:cNvSpPr>
          <p:nvPr>
            <p:ph type="ftr" sz="quarter" idx="11"/>
          </p:nvPr>
        </p:nvSpPr>
        <p:spPr/>
        <p:txBody>
          <a:bodyPr/>
          <a:lstStyle/>
          <a:p>
            <a:r>
              <a:rPr lang="en-US" dirty="0" smtClean="0"/>
              <a:t>T32 </a:t>
            </a:r>
            <a:r>
              <a:rPr lang="en-US" smtClean="0"/>
              <a:t>Practice page 2</a:t>
            </a:r>
            <a:endParaRPr lang="en-US"/>
          </a:p>
        </p:txBody>
      </p:sp>
      <p:sp>
        <p:nvSpPr>
          <p:cNvPr id="7" name="Rectangle 6"/>
          <p:cNvSpPr/>
          <p:nvPr/>
        </p:nvSpPr>
        <p:spPr>
          <a:xfrm rot="20413420">
            <a:off x="1745717" y="-25144"/>
            <a:ext cx="207488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Focus Skill</a:t>
            </a:r>
          </a:p>
        </p:txBody>
      </p:sp>
    </p:spTree>
    <p:extLst>
      <p:ext uri="{BB962C8B-B14F-4D97-AF65-F5344CB8AC3E}">
        <p14:creationId xmlns:p14="http://schemas.microsoft.com/office/powerpoint/2010/main" val="31204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1" nodeType="clickEffect">
                                  <p:stCondLst>
                                    <p:cond delay="0"/>
                                  </p:stCondLst>
                                  <p:iterate type="lt">
                                    <p:tmPct val="10000"/>
                                  </p:iterate>
                                  <p:childTnLst>
                                    <p:animScale>
                                      <p:cBhvr>
                                        <p:cTn id="13" dur="250" autoRev="1" fill="hold">
                                          <p:stCondLst>
                                            <p:cond delay="0"/>
                                          </p:stCondLst>
                                        </p:cTn>
                                        <p:tgtEl>
                                          <p:spTgt spid="7"/>
                                        </p:tgtEl>
                                      </p:cBhvr>
                                      <p:to x="80000" y="100000"/>
                                    </p:animScale>
                                    <p:anim by="(#ppt_w*0.10)" calcmode="lin" valueType="num">
                                      <p:cBhvr>
                                        <p:cTn id="14" dur="250" autoRev="1" fill="hold">
                                          <p:stCondLst>
                                            <p:cond delay="0"/>
                                          </p:stCondLst>
                                        </p:cTn>
                                        <p:tgtEl>
                                          <p:spTgt spid="7"/>
                                        </p:tgtEl>
                                        <p:attrNameLst>
                                          <p:attrName>ppt_x</p:attrName>
                                        </p:attrNameLst>
                                      </p:cBhvr>
                                    </p:anim>
                                    <p:anim by="(-#ppt_w*0.10)" calcmode="lin" valueType="num">
                                      <p:cBhvr>
                                        <p:cTn id="15" dur="250" autoRev="1" fill="hold">
                                          <p:stCondLst>
                                            <p:cond delay="0"/>
                                          </p:stCondLst>
                                        </p:cTn>
                                        <p:tgtEl>
                                          <p:spTgt spid="7"/>
                                        </p:tgtEl>
                                        <p:attrNameLst>
                                          <p:attrName>ppt_y</p:attrName>
                                        </p:attrNameLst>
                                      </p:cBhvr>
                                    </p:anim>
                                    <p:animRot by="-480000">
                                      <p:cBhvr>
                                        <p:cTn id="16" dur="2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HELPPPPPPPP!</a:t>
            </a:r>
            <a:endParaRPr lang="en-US" dirty="0"/>
          </a:p>
        </p:txBody>
      </p:sp>
      <p:sp>
        <p:nvSpPr>
          <p:cNvPr id="3" name="Content Placeholder 2"/>
          <p:cNvSpPr>
            <a:spLocks noGrp="1"/>
          </p:cNvSpPr>
          <p:nvPr>
            <p:ph idx="1"/>
          </p:nvPr>
        </p:nvSpPr>
        <p:spPr/>
        <p:txBody>
          <a:bodyPr/>
          <a:lstStyle/>
          <a:p>
            <a:pPr lvl="0"/>
            <a:r>
              <a:rPr lang="en-US" dirty="0"/>
              <a:t>If your child is struggling in any area in reading, please stay in contact with your child’s teacher and work with her to help your child improve.  </a:t>
            </a:r>
            <a:endParaRPr lang="en-US" dirty="0" smtClean="0"/>
          </a:p>
          <a:p>
            <a:pPr lvl="0"/>
            <a:r>
              <a:rPr lang="en-US" dirty="0" smtClean="0"/>
              <a:t>A </a:t>
            </a:r>
            <a:r>
              <a:rPr lang="en-US" dirty="0"/>
              <a:t>child is more successful in school when the teacher and parents are working together to help the child succeed</a:t>
            </a:r>
            <a:r>
              <a:rPr lang="en-US" dirty="0" smtClean="0"/>
              <a:t>.</a:t>
            </a:r>
            <a:r>
              <a:rPr lang="en-US" dirty="0" smtClean="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28289863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TotalTime>
  <Words>307</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Trebuchet MS</vt:lpstr>
      <vt:lpstr>Wingdings</vt:lpstr>
      <vt:lpstr>Wingdings 3</vt:lpstr>
      <vt:lpstr>Facet</vt:lpstr>
      <vt:lpstr>READING</vt:lpstr>
      <vt:lpstr>Please do not focus on memorizing the week’s story!</vt:lpstr>
      <vt:lpstr>Different kinds of texts, WHAT?!</vt:lpstr>
      <vt:lpstr>Homework</vt:lpstr>
      <vt:lpstr>Weekly Tests</vt:lpstr>
      <vt:lpstr>Grades</vt:lpstr>
      <vt:lpstr>Handwriting </vt:lpstr>
      <vt:lpstr>Characters and Setting</vt:lpstr>
      <vt:lpstr>HELPPPPPPPP!</vt:lpstr>
      <vt:lpstr>Websites Make Great Resources!</vt:lpstr>
      <vt:lpstr>Most IMPORTANTLY</vt:lpstr>
    </vt:vector>
  </TitlesOfParts>
  <Company>St Clair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Weldon, Jessica</dc:creator>
  <cp:lastModifiedBy>Weldon, Jessica</cp:lastModifiedBy>
  <cp:revision>5</cp:revision>
  <dcterms:created xsi:type="dcterms:W3CDTF">2015-08-19T19:14:50Z</dcterms:created>
  <dcterms:modified xsi:type="dcterms:W3CDTF">2015-08-20T19:40:54Z</dcterms:modified>
</cp:coreProperties>
</file>