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57" r:id="rId3"/>
    <p:sldId id="269" r:id="rId4"/>
    <p:sldId id="268" r:id="rId5"/>
    <p:sldId id="258" r:id="rId6"/>
    <p:sldId id="259" r:id="rId7"/>
    <p:sldId id="260" r:id="rId8"/>
    <p:sldId id="265" r:id="rId9"/>
    <p:sldId id="261" r:id="rId10"/>
    <p:sldId id="264" r:id="rId11"/>
    <p:sldId id="262" r:id="rId12"/>
    <p:sldId id="267" r:id="rId13"/>
    <p:sldId id="266"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79" d="100"/>
          <a:sy n="79" d="100"/>
        </p:scale>
        <p:origin x="133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091823-3779-4E17-867C-D21ECDF3998D}" type="datetimeFigureOut">
              <a:rPr lang="en-US" smtClean="0"/>
              <a:t>9/19/2016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E24B50-1795-4720-82D0-BB6BC1B7A692}" type="slidenum">
              <a:rPr lang="en-US" smtClean="0"/>
              <a:t>‹#›</a:t>
            </a:fld>
            <a:endParaRPr lang="en-US" dirty="0"/>
          </a:p>
        </p:txBody>
      </p:sp>
    </p:spTree>
    <p:extLst>
      <p:ext uri="{BB962C8B-B14F-4D97-AF65-F5344CB8AC3E}">
        <p14:creationId xmlns:p14="http://schemas.microsoft.com/office/powerpoint/2010/main" val="218614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68AE68-45B1-42E4-95D0-348875AFF666}" type="datetimeFigureOut">
              <a:rPr lang="en-US" smtClean="0"/>
              <a:t>9/19/2016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4AC361-EB8C-4841-A11E-891D7B39DC79}" type="slidenum">
              <a:rPr lang="en-US" smtClean="0"/>
              <a:t>‹#›</a:t>
            </a:fld>
            <a:endParaRPr lang="en-US" dirty="0"/>
          </a:p>
        </p:txBody>
      </p:sp>
    </p:spTree>
    <p:extLst>
      <p:ext uri="{BB962C8B-B14F-4D97-AF65-F5344CB8AC3E}">
        <p14:creationId xmlns:p14="http://schemas.microsoft.com/office/powerpoint/2010/main" val="2743698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4AC361-EB8C-4841-A11E-891D7B39DC79}" type="slidenum">
              <a:rPr lang="en-US" smtClean="0"/>
              <a:t>1</a:t>
            </a:fld>
            <a:endParaRPr lang="en-US" dirty="0"/>
          </a:p>
        </p:txBody>
      </p:sp>
    </p:spTree>
    <p:extLst>
      <p:ext uri="{BB962C8B-B14F-4D97-AF65-F5344CB8AC3E}">
        <p14:creationId xmlns:p14="http://schemas.microsoft.com/office/powerpoint/2010/main" val="1063209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FD1AA2A-2F7D-499E-A0C6-062A548A7C5F}" type="datetimeFigureOut">
              <a:rPr lang="en-US" smtClean="0"/>
              <a:pPr/>
              <a:t>9/19/2016</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C355D21-4D07-4420-82A4-2510382CFA3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D1AA2A-2F7D-499E-A0C6-062A548A7C5F}" type="datetimeFigureOut">
              <a:rPr lang="en-US" smtClean="0"/>
              <a:pPr/>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355D21-4D07-4420-82A4-2510382CFA3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FD1AA2A-2F7D-499E-A0C6-062A548A7C5F}" type="datetimeFigureOut">
              <a:rPr lang="en-US" smtClean="0"/>
              <a:pPr/>
              <a:t>9/19/2016</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8C355D21-4D07-4420-82A4-2510382CFA3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FD1AA2A-2F7D-499E-A0C6-062A548A7C5F}" type="datetimeFigureOut">
              <a:rPr lang="en-US" smtClean="0"/>
              <a:pPr/>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C355D21-4D07-4420-82A4-2510382CFA33}"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FD1AA2A-2F7D-499E-A0C6-062A548A7C5F}" type="datetimeFigureOut">
              <a:rPr lang="en-US" smtClean="0"/>
              <a:pPr/>
              <a:t>9/19/2016</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C355D21-4D07-4420-82A4-2510382CFA3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FD1AA2A-2F7D-499E-A0C6-062A548A7C5F}" type="datetimeFigureOut">
              <a:rPr lang="en-US" smtClean="0"/>
              <a:pPr/>
              <a:t>9/19/2016</a:t>
            </a:fld>
            <a:endParaRPr lang="en-US" dirty="0"/>
          </a:p>
        </p:txBody>
      </p:sp>
      <p:sp>
        <p:nvSpPr>
          <p:cNvPr id="10" name="Slide Number Placeholder 9"/>
          <p:cNvSpPr>
            <a:spLocks noGrp="1"/>
          </p:cNvSpPr>
          <p:nvPr>
            <p:ph type="sldNum" sz="quarter" idx="16"/>
          </p:nvPr>
        </p:nvSpPr>
        <p:spPr/>
        <p:txBody>
          <a:bodyPr rtlCol="0"/>
          <a:lstStyle/>
          <a:p>
            <a:fld id="{8C355D21-4D07-4420-82A4-2510382CFA33}"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FD1AA2A-2F7D-499E-A0C6-062A548A7C5F}" type="datetimeFigureOut">
              <a:rPr lang="en-US" smtClean="0"/>
              <a:pPr/>
              <a:t>9/19/2016</a:t>
            </a:fld>
            <a:endParaRPr lang="en-US" dirty="0"/>
          </a:p>
        </p:txBody>
      </p:sp>
      <p:sp>
        <p:nvSpPr>
          <p:cNvPr id="12" name="Slide Number Placeholder 11"/>
          <p:cNvSpPr>
            <a:spLocks noGrp="1"/>
          </p:cNvSpPr>
          <p:nvPr>
            <p:ph type="sldNum" sz="quarter" idx="16"/>
          </p:nvPr>
        </p:nvSpPr>
        <p:spPr/>
        <p:txBody>
          <a:bodyPr rtlCol="0"/>
          <a:lstStyle/>
          <a:p>
            <a:fld id="{8C355D21-4D07-4420-82A4-2510382CFA33}"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D1AA2A-2F7D-499E-A0C6-062A548A7C5F}" type="datetimeFigureOut">
              <a:rPr lang="en-US" smtClean="0"/>
              <a:pPr/>
              <a:t>9/19/2016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C355D21-4D07-4420-82A4-2510382CFA3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D1AA2A-2F7D-499E-A0C6-062A548A7C5F}" type="datetimeFigureOut">
              <a:rPr lang="en-US" smtClean="0"/>
              <a:pPr/>
              <a:t>9/19/2016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C355D21-4D07-4420-82A4-2510382CFA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FD1AA2A-2F7D-499E-A0C6-062A548A7C5F}" type="datetimeFigureOut">
              <a:rPr lang="en-US" smtClean="0"/>
              <a:pPr/>
              <a:t>9/19/2016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C355D21-4D07-4420-82A4-2510382CFA33}"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CFD1AA2A-2F7D-499E-A0C6-062A548A7C5F}" type="datetimeFigureOut">
              <a:rPr lang="en-US" smtClean="0"/>
              <a:pPr/>
              <a:t>9/19/2016</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C355D21-4D07-4420-82A4-2510382CFA33}"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FD1AA2A-2F7D-499E-A0C6-062A548A7C5F}" type="datetimeFigureOut">
              <a:rPr lang="en-US" smtClean="0"/>
              <a:pPr/>
              <a:t>9/19/2016</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C355D21-4D07-4420-82A4-2510382CFA3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Testing%20Strategies-1_1123.ppt"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assessment.aurorak12.org/wp-content/uploads/sites/5/2014/01/ACT-Aspire-Power-Point-3-14.pdf" TargetMode="External"/><Relationship Id="rId2" Type="http://schemas.openxmlformats.org/officeDocument/2006/relationships/hyperlink" Target="http://www.discoveractaspire.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iscoveractaspire.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alex.state.al.us/ccrs/sites/alex.state.al.us.ccrs/files/Grade%203.pdf" TargetMode="External"/><Relationship Id="rId2" Type="http://schemas.openxmlformats.org/officeDocument/2006/relationships/hyperlink" Target="http://www.thecurriculumcorner.com/thecurriculumcorner123/wp-content/pdf/ican/icanmonitorcheckboxes3cute.pdf" TargetMode="External"/><Relationship Id="rId1" Type="http://schemas.openxmlformats.org/officeDocument/2006/relationships/slideLayout" Target="../slideLayouts/slideLayout7.xml"/><Relationship Id="rId4" Type="http://schemas.openxmlformats.org/officeDocument/2006/relationships/hyperlink" Target="http://jessicaweldon.weebly.com/3rd-grade-school-succes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mrscoggin.com/act-aspire-practice.html" TargetMode="External"/><Relationship Id="rId7" Type="http://schemas.openxmlformats.org/officeDocument/2006/relationships/hyperlink" Target="http://downloads.bbc.co.uk/skillswise/english/en14para/game/en14para-game-story-builder/story_builder.swf" TargetMode="External"/><Relationship Id="rId2" Type="http://schemas.openxmlformats.org/officeDocument/2006/relationships/hyperlink" Target="http://www.rollingsmiddle.com/Sauer/ACT_Aspire_Practice.htm" TargetMode="External"/><Relationship Id="rId1" Type="http://schemas.openxmlformats.org/officeDocument/2006/relationships/slideLayout" Target="../slideLayouts/slideLayout7.xml"/><Relationship Id="rId6" Type="http://schemas.openxmlformats.org/officeDocument/2006/relationships/hyperlink" Target="http://mrnussbaum.com/langcode/" TargetMode="External"/><Relationship Id="rId5" Type="http://schemas.openxmlformats.org/officeDocument/2006/relationships/hyperlink" Target="http://www.discoveractaspire.org/uploads/2/4/0/7/24070377/act_aspire_reading_exemplar.pdf" TargetMode="External"/><Relationship Id="rId4" Type="http://schemas.openxmlformats.org/officeDocument/2006/relationships/hyperlink" Target="http://www.discoveractaspire.org/uploads/2/4/0/7/24070377/act_aspire_math_exemplar.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09800"/>
            <a:ext cx="7851648" cy="1828800"/>
          </a:xfrm>
        </p:spPr>
        <p:txBody>
          <a:bodyPr>
            <a:noAutofit/>
          </a:bodyPr>
          <a:lstStyle/>
          <a:p>
            <a:r>
              <a:rPr lang="en-US" sz="7200" dirty="0" smtClean="0"/>
              <a:t>ACT Aspire </a:t>
            </a:r>
            <a:br>
              <a:rPr lang="en-US" sz="7200" dirty="0" smtClean="0"/>
            </a:br>
            <a:r>
              <a:rPr lang="en-US" sz="7200" dirty="0" smtClean="0"/>
              <a:t>Test Preparation</a:t>
            </a:r>
            <a:endParaRPr lang="en-US"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4419600"/>
            <a:ext cx="5638800" cy="1015663"/>
          </a:xfrm>
          <a:prstGeom prst="rect">
            <a:avLst/>
          </a:prstGeom>
          <a:noFill/>
        </p:spPr>
        <p:txBody>
          <a:bodyPr wrap="square" rtlCol="0">
            <a:spAutoFit/>
          </a:bodyPr>
          <a:lstStyle/>
          <a:p>
            <a:pPr algn="ctr"/>
            <a:r>
              <a:rPr lang="en-US" sz="2000" dirty="0" smtClean="0"/>
              <a:t>Test Taking Strategies</a:t>
            </a:r>
          </a:p>
          <a:p>
            <a:pPr algn="ctr"/>
            <a:endParaRPr lang="en-US" sz="2000" dirty="0"/>
          </a:p>
          <a:p>
            <a:r>
              <a:rPr lang="en-US" sz="2000" dirty="0">
                <a:hlinkClick r:id="rId2" action="ppaction://hlinkpres?slideindex=1&amp;slidetitle="/>
              </a:rPr>
              <a:t>http://jessicaweldon.weebly.com/actaspire.html</a:t>
            </a:r>
            <a:endParaRPr lang="en-US" sz="2000" dirty="0"/>
          </a:p>
        </p:txBody>
      </p:sp>
      <p:sp>
        <p:nvSpPr>
          <p:cNvPr id="3" name="TextBox 2"/>
          <p:cNvSpPr txBox="1"/>
          <p:nvPr/>
        </p:nvSpPr>
        <p:spPr>
          <a:xfrm>
            <a:off x="228600" y="762000"/>
            <a:ext cx="8839200" cy="2862322"/>
          </a:xfrm>
          <a:prstGeom prst="rect">
            <a:avLst/>
          </a:prstGeom>
          <a:noFill/>
        </p:spPr>
        <p:txBody>
          <a:bodyPr wrap="square" rtlCol="0">
            <a:spAutoFit/>
          </a:bodyPr>
          <a:lstStyle/>
          <a:p>
            <a:pPr algn="ctr"/>
            <a:r>
              <a:rPr lang="en-US" dirty="0" smtClean="0"/>
              <a:t>Other things to note…</a:t>
            </a:r>
          </a:p>
          <a:p>
            <a:pPr algn="ctr"/>
            <a:endParaRPr lang="en-US" dirty="0"/>
          </a:p>
          <a:p>
            <a:r>
              <a:rPr lang="en-US" dirty="0" smtClean="0"/>
              <a:t>*Students have to be able to utilize a test </a:t>
            </a:r>
            <a:r>
              <a:rPr lang="en-US" dirty="0" smtClean="0"/>
              <a:t>booklet </a:t>
            </a:r>
            <a:r>
              <a:rPr lang="en-US" dirty="0" smtClean="0"/>
              <a:t>and an answer document.  While they can write in the test booklet to work out their problems, they have to transfer their answer to their answer document.  So we will be working with the students to learn how to do </a:t>
            </a:r>
            <a:r>
              <a:rPr lang="en-US" dirty="0" smtClean="0"/>
              <a:t>this.</a:t>
            </a:r>
            <a:endParaRPr lang="en-US" dirty="0" smtClean="0"/>
          </a:p>
          <a:p>
            <a:endParaRPr lang="en-US" dirty="0"/>
          </a:p>
          <a:p>
            <a:r>
              <a:rPr lang="en-US" dirty="0" smtClean="0"/>
              <a:t>*Teachers have strict testing instructions to which we must adhere.  Teachers are not allowed to read anything to the students without special </a:t>
            </a:r>
            <a:r>
              <a:rPr lang="en-US" dirty="0" smtClean="0"/>
              <a:t>accommodations- Not </a:t>
            </a:r>
            <a:r>
              <a:rPr lang="en-US" dirty="0" smtClean="0"/>
              <a:t>even a word on a math problem.</a:t>
            </a:r>
          </a:p>
          <a:p>
            <a:endParaRPr lang="en-US" dirty="0" smtClean="0"/>
          </a:p>
        </p:txBody>
      </p:sp>
    </p:spTree>
    <p:extLst>
      <p:ext uri="{BB962C8B-B14F-4D97-AF65-F5344CB8AC3E}">
        <p14:creationId xmlns:p14="http://schemas.microsoft.com/office/powerpoint/2010/main" val="86707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390858667.jpg"/>
          <p:cNvPicPr>
            <a:picLocks noChangeAspect="1"/>
          </p:cNvPicPr>
          <p:nvPr/>
        </p:nvPicPr>
        <p:blipFill>
          <a:blip r:embed="rId2" cstate="print"/>
          <a:stretch>
            <a:fillRect/>
          </a:stretch>
        </p:blipFill>
        <p:spPr>
          <a:xfrm>
            <a:off x="685800" y="990600"/>
            <a:ext cx="7819351" cy="4748212"/>
          </a:xfrm>
          <a:prstGeom prst="rect">
            <a:avLst/>
          </a:prstGeom>
        </p:spPr>
      </p:pic>
      <p:sp>
        <p:nvSpPr>
          <p:cNvPr id="3" name="TextBox 2"/>
          <p:cNvSpPr txBox="1"/>
          <p:nvPr/>
        </p:nvSpPr>
        <p:spPr>
          <a:xfrm>
            <a:off x="3276600" y="762000"/>
            <a:ext cx="2124556" cy="369332"/>
          </a:xfrm>
          <a:prstGeom prst="rect">
            <a:avLst/>
          </a:prstGeom>
          <a:noFill/>
        </p:spPr>
        <p:txBody>
          <a:bodyPr wrap="none" rtlCol="0">
            <a:spAutoFit/>
          </a:bodyPr>
          <a:lstStyle/>
          <a:p>
            <a:r>
              <a:rPr lang="en-US" dirty="0" smtClean="0"/>
              <a:t>Example of a report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2400" y="144553"/>
            <a:ext cx="6572250" cy="2683917"/>
          </a:xfrm>
          <a:prstGeom prst="rect">
            <a:avLst/>
          </a:prstGeom>
        </p:spPr>
      </p:pic>
      <p:pic>
        <p:nvPicPr>
          <p:cNvPr id="5" name="Picture 4"/>
          <p:cNvPicPr>
            <a:picLocks noChangeAspect="1"/>
          </p:cNvPicPr>
          <p:nvPr/>
        </p:nvPicPr>
        <p:blipFill>
          <a:blip r:embed="rId3"/>
          <a:stretch>
            <a:fillRect/>
          </a:stretch>
        </p:blipFill>
        <p:spPr>
          <a:xfrm>
            <a:off x="2590800" y="2960693"/>
            <a:ext cx="5991225" cy="3860731"/>
          </a:xfrm>
          <a:prstGeom prst="rect">
            <a:avLst/>
          </a:prstGeom>
        </p:spPr>
      </p:pic>
    </p:spTree>
    <p:extLst>
      <p:ext uri="{BB962C8B-B14F-4D97-AF65-F5344CB8AC3E}">
        <p14:creationId xmlns:p14="http://schemas.microsoft.com/office/powerpoint/2010/main" val="3520654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447800"/>
            <a:ext cx="5684794" cy="1754326"/>
          </a:xfrm>
          <a:prstGeom prst="rect">
            <a:avLst/>
          </a:prstGeom>
          <a:noFill/>
        </p:spPr>
        <p:txBody>
          <a:bodyPr wrap="square" rtlCol="0">
            <a:spAutoFit/>
          </a:bodyPr>
          <a:lstStyle/>
          <a:p>
            <a:pPr algn="ctr"/>
            <a:r>
              <a:rPr lang="en-US" dirty="0" smtClean="0"/>
              <a:t>SO WHEN WILL IT BE?</a:t>
            </a:r>
          </a:p>
          <a:p>
            <a:pPr algn="ctr"/>
            <a:endParaRPr lang="en-US" dirty="0"/>
          </a:p>
          <a:p>
            <a:pPr algn="ctr"/>
            <a:r>
              <a:rPr lang="en-US" dirty="0" smtClean="0"/>
              <a:t>The testing window will be </a:t>
            </a:r>
            <a:r>
              <a:rPr lang="en-US" dirty="0" smtClean="0"/>
              <a:t>in April.</a:t>
            </a:r>
            <a:endParaRPr lang="en-US" dirty="0" smtClean="0"/>
          </a:p>
          <a:p>
            <a:pPr algn="ctr"/>
            <a:endParaRPr lang="en-US" dirty="0"/>
          </a:p>
          <a:p>
            <a:pPr algn="ctr"/>
            <a:r>
              <a:rPr lang="en-US" dirty="0" smtClean="0"/>
              <a:t>Please make sure you child is here and well rested for all days of the test!</a:t>
            </a:r>
            <a:endParaRPr lang="en-US" dirty="0"/>
          </a:p>
        </p:txBody>
      </p:sp>
    </p:spTree>
    <p:extLst>
      <p:ext uri="{BB962C8B-B14F-4D97-AF65-F5344CB8AC3E}">
        <p14:creationId xmlns:p14="http://schemas.microsoft.com/office/powerpoint/2010/main" val="3411429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143000"/>
            <a:ext cx="7467600" cy="2819400"/>
          </a:xfrm>
        </p:spPr>
        <p:txBody>
          <a:bodyPr>
            <a:normAutofit/>
          </a:bodyPr>
          <a:lstStyle/>
          <a:p>
            <a:pPr algn="ctr"/>
            <a:r>
              <a:rPr lang="en-US" dirty="0" smtClean="0"/>
              <a:t>Please visit the ACT Aspire website for more information</a:t>
            </a:r>
            <a:endParaRPr lang="en-US" dirty="0"/>
          </a:p>
        </p:txBody>
      </p:sp>
      <p:sp>
        <p:nvSpPr>
          <p:cNvPr id="3" name="Subtitle 2"/>
          <p:cNvSpPr>
            <a:spLocks noGrp="1"/>
          </p:cNvSpPr>
          <p:nvPr>
            <p:ph type="subTitle" idx="1"/>
          </p:nvPr>
        </p:nvSpPr>
        <p:spPr>
          <a:xfrm>
            <a:off x="2590800" y="4147066"/>
            <a:ext cx="5029200" cy="792237"/>
          </a:xfrm>
        </p:spPr>
        <p:txBody>
          <a:bodyPr/>
          <a:lstStyle/>
          <a:p>
            <a:r>
              <a:rPr lang="en-US" dirty="0" smtClean="0">
                <a:hlinkClick r:id="rId2"/>
              </a:rPr>
              <a:t>http://www.discoveractaspire.org/</a:t>
            </a:r>
            <a:endParaRPr lang="en-US" dirty="0"/>
          </a:p>
        </p:txBody>
      </p:sp>
      <p:sp>
        <p:nvSpPr>
          <p:cNvPr id="4" name="TextBox 3"/>
          <p:cNvSpPr txBox="1"/>
          <p:nvPr/>
        </p:nvSpPr>
        <p:spPr>
          <a:xfrm>
            <a:off x="2905344" y="3962400"/>
            <a:ext cx="3638112" cy="369332"/>
          </a:xfrm>
          <a:prstGeom prst="rect">
            <a:avLst/>
          </a:prstGeom>
          <a:noFill/>
        </p:spPr>
        <p:txBody>
          <a:bodyPr wrap="none" rtlCol="0">
            <a:spAutoFit/>
          </a:bodyPr>
          <a:lstStyle/>
          <a:p>
            <a:r>
              <a:rPr lang="en-US" dirty="0" smtClean="0"/>
              <a:t>Information and pictures from website</a:t>
            </a:r>
            <a:endParaRPr lang="en-US" dirty="0"/>
          </a:p>
        </p:txBody>
      </p:sp>
      <p:sp>
        <p:nvSpPr>
          <p:cNvPr id="5" name="TextBox 4"/>
          <p:cNvSpPr txBox="1"/>
          <p:nvPr/>
        </p:nvSpPr>
        <p:spPr>
          <a:xfrm>
            <a:off x="54864" y="5257800"/>
            <a:ext cx="9006440" cy="584775"/>
          </a:xfrm>
          <a:prstGeom prst="rect">
            <a:avLst/>
          </a:prstGeom>
          <a:noFill/>
        </p:spPr>
        <p:txBody>
          <a:bodyPr wrap="none" rtlCol="0">
            <a:spAutoFit/>
          </a:bodyPr>
          <a:lstStyle/>
          <a:p>
            <a:r>
              <a:rPr lang="en-US" sz="1600" dirty="0" smtClean="0"/>
              <a:t>Additional PowerPoint Presentation </a:t>
            </a:r>
          </a:p>
          <a:p>
            <a:r>
              <a:rPr lang="en-US" sz="1600" dirty="0">
                <a:hlinkClick r:id="rId3"/>
              </a:rPr>
              <a:t>http://assessment.aurorak12.org/wp-content/uploads/sites/5/2014/01/ACT-Aspire-Power-Point-3-14.pdf</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43199" y="3460135"/>
            <a:ext cx="3589829" cy="369332"/>
          </a:xfrm>
          <a:prstGeom prst="rect">
            <a:avLst/>
          </a:prstGeom>
        </p:spPr>
        <p:txBody>
          <a:bodyPr wrap="none">
            <a:spAutoFit/>
          </a:bodyPr>
          <a:lstStyle/>
          <a:p>
            <a:r>
              <a:rPr lang="en-US" dirty="0" smtClean="0">
                <a:hlinkClick r:id="rId2"/>
              </a:rPr>
              <a:t>http://www.discoveractaspire.org/</a:t>
            </a:r>
            <a:endParaRPr lang="en-US" dirty="0"/>
          </a:p>
        </p:txBody>
      </p:sp>
      <p:sp>
        <p:nvSpPr>
          <p:cNvPr id="4" name="TextBox 3"/>
          <p:cNvSpPr txBox="1"/>
          <p:nvPr/>
        </p:nvSpPr>
        <p:spPr>
          <a:xfrm>
            <a:off x="228600" y="381000"/>
            <a:ext cx="8763000" cy="1446550"/>
          </a:xfrm>
          <a:prstGeom prst="rect">
            <a:avLst/>
          </a:prstGeom>
          <a:noFill/>
        </p:spPr>
        <p:txBody>
          <a:bodyPr wrap="square" rtlCol="0">
            <a:spAutoFit/>
          </a:bodyPr>
          <a:lstStyle/>
          <a:p>
            <a:pPr algn="ctr"/>
            <a:r>
              <a:rPr lang="en-US" sz="4400" dirty="0" smtClean="0"/>
              <a:t>What is the ACT Aspire and where can I go to learn more about it?</a:t>
            </a:r>
            <a:endParaRPr lang="en-US" sz="4400" dirty="0"/>
          </a:p>
        </p:txBody>
      </p:sp>
      <p:pic>
        <p:nvPicPr>
          <p:cNvPr id="5" name="Picture 4" descr="1381679152.png"/>
          <p:cNvPicPr>
            <a:picLocks noChangeAspect="1"/>
          </p:cNvPicPr>
          <p:nvPr/>
        </p:nvPicPr>
        <p:blipFill>
          <a:blip r:embed="rId3" cstate="print"/>
          <a:stretch>
            <a:fillRect/>
          </a:stretch>
        </p:blipFill>
        <p:spPr>
          <a:xfrm>
            <a:off x="1681884" y="1812310"/>
            <a:ext cx="5712460" cy="1647825"/>
          </a:xfrm>
          <a:prstGeom prst="rect">
            <a:avLst/>
          </a:prstGeom>
        </p:spPr>
      </p:pic>
      <p:sp>
        <p:nvSpPr>
          <p:cNvPr id="6" name="TextBox 5"/>
          <p:cNvSpPr txBox="1"/>
          <p:nvPr/>
        </p:nvSpPr>
        <p:spPr>
          <a:xfrm>
            <a:off x="1371600" y="5486400"/>
            <a:ext cx="7620000" cy="962025"/>
          </a:xfrm>
          <a:prstGeom prst="rect">
            <a:avLst/>
          </a:prstGeom>
          <a:noFill/>
        </p:spPr>
        <p:txBody>
          <a:bodyPr wrap="square" rtlCol="0">
            <a:spAutoFit/>
          </a:bodyPr>
          <a:lstStyle/>
          <a:p>
            <a:endParaRPr lang="en-US" dirty="0"/>
          </a:p>
        </p:txBody>
      </p:sp>
      <p:sp>
        <p:nvSpPr>
          <p:cNvPr id="7" name="TextBox 6"/>
          <p:cNvSpPr txBox="1"/>
          <p:nvPr/>
        </p:nvSpPr>
        <p:spPr>
          <a:xfrm>
            <a:off x="762000" y="3962400"/>
            <a:ext cx="7696200" cy="2585323"/>
          </a:xfrm>
          <a:prstGeom prst="rect">
            <a:avLst/>
          </a:prstGeom>
          <a:noFill/>
        </p:spPr>
        <p:txBody>
          <a:bodyPr wrap="square" rtlCol="0">
            <a:spAutoFit/>
          </a:bodyPr>
          <a:lstStyle/>
          <a:p>
            <a:r>
              <a:rPr lang="en-US" dirty="0"/>
              <a:t>ACT Aspire</a:t>
            </a:r>
          </a:p>
          <a:p>
            <a:r>
              <a:rPr lang="en-US" dirty="0"/>
              <a:t>Grades:  Third Grade through Eighth Grade</a:t>
            </a:r>
          </a:p>
          <a:p>
            <a:r>
              <a:rPr lang="en-US" dirty="0"/>
              <a:t>ACT AspireTM is a computer-based, longitudinal assessment system that connects growth and progress from elementary grades through high school in the context of college and career readiness. Assessing students’ knowledge and skills is critical to ensuring all students receive the support and services necessary to help them succeed in school and life. The essential, actionable information and insights gained from ACT Aspire Assessment System® help educators understand a student’s past, capture the present, and impact the future.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ACT Aspire</a:t>
            </a:r>
            <a:endParaRPr lang="en-US" dirty="0"/>
          </a:p>
        </p:txBody>
      </p:sp>
      <p:sp>
        <p:nvSpPr>
          <p:cNvPr id="3" name="Content Placeholder 2"/>
          <p:cNvSpPr>
            <a:spLocks noGrp="1"/>
          </p:cNvSpPr>
          <p:nvPr>
            <p:ph sz="quarter" idx="1"/>
          </p:nvPr>
        </p:nvSpPr>
        <p:spPr/>
        <p:txBody>
          <a:bodyPr/>
          <a:lstStyle/>
          <a:p>
            <a:r>
              <a:rPr lang="en-US" dirty="0" smtClean="0"/>
              <a:t>ACT Aspire is an assessment system that measures academic achievement in different subject areas including Reading and Math in grades 3- 10.</a:t>
            </a:r>
          </a:p>
          <a:p>
            <a:r>
              <a:rPr lang="en-US" dirty="0" smtClean="0"/>
              <a:t>The assessment will show a child’s strengths and weaknesses in specific skill areas to help students, parents and teachers determine where help is needed and where students should be challenged.</a:t>
            </a:r>
          </a:p>
        </p:txBody>
      </p:sp>
    </p:spTree>
    <p:extLst>
      <p:ext uri="{BB962C8B-B14F-4D97-AF65-F5344CB8AC3E}">
        <p14:creationId xmlns:p14="http://schemas.microsoft.com/office/powerpoint/2010/main" val="2963168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Why are students taking the ACT Aspire?</a:t>
            </a:r>
            <a:endParaRPr lang="en-US" dirty="0"/>
          </a:p>
        </p:txBody>
      </p:sp>
      <p:sp>
        <p:nvSpPr>
          <p:cNvPr id="3" name="Content Placeholder 2"/>
          <p:cNvSpPr>
            <a:spLocks noGrp="1"/>
          </p:cNvSpPr>
          <p:nvPr>
            <p:ph sz="quarter" idx="1"/>
          </p:nvPr>
        </p:nvSpPr>
        <p:spPr/>
        <p:txBody>
          <a:bodyPr>
            <a:normAutofit/>
          </a:bodyPr>
          <a:lstStyle/>
          <a:p>
            <a:r>
              <a:rPr lang="en-US" dirty="0" smtClean="0"/>
              <a:t>Research shows that the earlier we measure progress toward meeting educational standards, the more we can strengthen a student’s chances to stay on target to succeed, and, ultimately, be ready for college and work after high school. </a:t>
            </a:r>
          </a:p>
          <a:p>
            <a:r>
              <a:rPr lang="en-US" dirty="0"/>
              <a:t>With ACT Aspire, you can determine whether your child is meeting key benchmarks all along the way so necessary steps can be taken to keep him or her on track.</a:t>
            </a:r>
          </a:p>
        </p:txBody>
      </p:sp>
    </p:spTree>
    <p:extLst>
      <p:ext uri="{BB962C8B-B14F-4D97-AF65-F5344CB8AC3E}">
        <p14:creationId xmlns:p14="http://schemas.microsoft.com/office/powerpoint/2010/main" val="371135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7950766" cy="646331"/>
          </a:xfrm>
          <a:prstGeom prst="rect">
            <a:avLst/>
          </a:prstGeom>
          <a:noFill/>
        </p:spPr>
        <p:txBody>
          <a:bodyPr wrap="none" rtlCol="0">
            <a:spAutoFit/>
          </a:bodyPr>
          <a:lstStyle/>
          <a:p>
            <a:pPr algn="ctr"/>
            <a:r>
              <a:rPr lang="en-US" dirty="0" smtClean="0"/>
              <a:t>Our students will be taking the Reading and Math portions of the test. Here is </a:t>
            </a:r>
          </a:p>
          <a:p>
            <a:pPr algn="ctr"/>
            <a:r>
              <a:rPr lang="en-US" dirty="0"/>
              <a:t>m</a:t>
            </a:r>
            <a:r>
              <a:rPr lang="en-US" dirty="0" smtClean="0"/>
              <a:t>ore information about each test.</a:t>
            </a:r>
            <a:endParaRPr lang="en-US" dirty="0"/>
          </a:p>
        </p:txBody>
      </p:sp>
      <p:pic>
        <p:nvPicPr>
          <p:cNvPr id="3" name="Picture 2" descr="7407188_orig.jpg"/>
          <p:cNvPicPr>
            <a:picLocks noChangeAspect="1"/>
          </p:cNvPicPr>
          <p:nvPr/>
        </p:nvPicPr>
        <p:blipFill>
          <a:blip r:embed="rId2" cstate="print"/>
          <a:stretch>
            <a:fillRect/>
          </a:stretch>
        </p:blipFill>
        <p:spPr>
          <a:xfrm>
            <a:off x="990600" y="1143000"/>
            <a:ext cx="7239000" cy="54292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488918_orig.jpg"/>
          <p:cNvPicPr>
            <a:picLocks noChangeAspect="1"/>
          </p:cNvPicPr>
          <p:nvPr/>
        </p:nvPicPr>
        <p:blipFill>
          <a:blip r:embed="rId2" cstate="print"/>
          <a:stretch>
            <a:fillRect/>
          </a:stretch>
        </p:blipFill>
        <p:spPr>
          <a:xfrm>
            <a:off x="152400" y="152400"/>
            <a:ext cx="8737600" cy="65532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960809_orig.jpg"/>
          <p:cNvPicPr>
            <a:picLocks noChangeAspect="1"/>
          </p:cNvPicPr>
          <p:nvPr/>
        </p:nvPicPr>
        <p:blipFill>
          <a:blip r:embed="rId2" cstate="print"/>
          <a:stretch>
            <a:fillRect/>
          </a:stretch>
        </p:blipFill>
        <p:spPr>
          <a:xfrm>
            <a:off x="152400" y="152400"/>
            <a:ext cx="8686800" cy="65151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381000"/>
            <a:ext cx="3733800" cy="400110"/>
          </a:xfrm>
          <a:prstGeom prst="rect">
            <a:avLst/>
          </a:prstGeom>
          <a:noFill/>
        </p:spPr>
        <p:txBody>
          <a:bodyPr wrap="square" rtlCol="0">
            <a:spAutoFit/>
          </a:bodyPr>
          <a:lstStyle/>
          <a:p>
            <a:r>
              <a:rPr lang="en-US" sz="2000" dirty="0" smtClean="0"/>
              <a:t>So, what’s going to be on the test?</a:t>
            </a:r>
            <a:endParaRPr lang="en-US" sz="2000" dirty="0"/>
          </a:p>
        </p:txBody>
      </p:sp>
      <p:sp>
        <p:nvSpPr>
          <p:cNvPr id="3" name="TextBox 2"/>
          <p:cNvSpPr txBox="1"/>
          <p:nvPr/>
        </p:nvSpPr>
        <p:spPr>
          <a:xfrm>
            <a:off x="381000" y="781110"/>
            <a:ext cx="8610600" cy="3416320"/>
          </a:xfrm>
          <a:prstGeom prst="rect">
            <a:avLst/>
          </a:prstGeom>
          <a:noFill/>
        </p:spPr>
        <p:txBody>
          <a:bodyPr wrap="square" rtlCol="0">
            <a:spAutoFit/>
          </a:bodyPr>
          <a:lstStyle/>
          <a:p>
            <a:r>
              <a:rPr lang="en-US" dirty="0" smtClean="0"/>
              <a:t>The ASPIRE is aligned with the Common Core standards.</a:t>
            </a:r>
          </a:p>
          <a:p>
            <a:endParaRPr lang="en-US" dirty="0"/>
          </a:p>
          <a:p>
            <a:r>
              <a:rPr lang="en-US" dirty="0">
                <a:hlinkClick r:id="rId2"/>
              </a:rPr>
              <a:t>http://</a:t>
            </a:r>
            <a:r>
              <a:rPr lang="en-US" dirty="0" smtClean="0">
                <a:hlinkClick r:id="rId2"/>
              </a:rPr>
              <a:t>www.thecurriculumcorner.com/thecurriculumcorner123/wp-content/pdf/ican/icanmonitorcheckboxes3cute.pdf</a:t>
            </a:r>
            <a:endParaRPr lang="en-US" dirty="0" smtClean="0"/>
          </a:p>
          <a:p>
            <a:endParaRPr lang="en-US" dirty="0"/>
          </a:p>
          <a:p>
            <a:r>
              <a:rPr lang="en-US" dirty="0" smtClean="0"/>
              <a:t>Math Common Core Flipbook</a:t>
            </a:r>
          </a:p>
          <a:p>
            <a:r>
              <a:rPr lang="en-US" dirty="0">
                <a:hlinkClick r:id="rId3"/>
              </a:rPr>
              <a:t>http://</a:t>
            </a:r>
            <a:r>
              <a:rPr lang="en-US" dirty="0" smtClean="0">
                <a:hlinkClick r:id="rId3"/>
              </a:rPr>
              <a:t>alex.state.al.us/ccrs/sites/alex.state.al.us.ccrs/files/Grade%203.pdf</a:t>
            </a:r>
            <a:endParaRPr lang="en-US" dirty="0" smtClean="0"/>
          </a:p>
          <a:p>
            <a:endParaRPr lang="en-US" dirty="0"/>
          </a:p>
          <a:p>
            <a:r>
              <a:rPr lang="en-US" dirty="0" smtClean="0"/>
              <a:t>Parent’s Guide to Student Success</a:t>
            </a:r>
          </a:p>
          <a:p>
            <a:r>
              <a:rPr lang="en-US" dirty="0">
                <a:hlinkClick r:id="rId4"/>
              </a:rPr>
              <a:t>http://</a:t>
            </a:r>
            <a:r>
              <a:rPr lang="en-US" dirty="0" smtClean="0">
                <a:hlinkClick r:id="rId4"/>
              </a:rPr>
              <a:t>jessicaweldon.weebly.com/3rd-grade-school-success.html</a:t>
            </a:r>
            <a:endParaRPr lang="en-US" dirty="0" smtClean="0"/>
          </a:p>
          <a:p>
            <a:endParaRPr lang="en-US" dirty="0"/>
          </a:p>
          <a:p>
            <a:endParaRPr lang="en-US" dirty="0"/>
          </a:p>
        </p:txBody>
      </p:sp>
    </p:spTree>
    <p:extLst>
      <p:ext uri="{BB962C8B-B14F-4D97-AF65-F5344CB8AC3E}">
        <p14:creationId xmlns:p14="http://schemas.microsoft.com/office/powerpoint/2010/main" val="679613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893332"/>
            <a:ext cx="8534400" cy="646331"/>
          </a:xfrm>
          <a:prstGeom prst="rect">
            <a:avLst/>
          </a:prstGeom>
        </p:spPr>
        <p:txBody>
          <a:bodyPr wrap="square">
            <a:spAutoFit/>
          </a:bodyPr>
          <a:lstStyle/>
          <a:p>
            <a:r>
              <a:rPr lang="en-US" dirty="0" smtClean="0">
                <a:latin typeface="Times New Roman" panose="02020603050405020304" pitchFamily="18" charset="0"/>
                <a:cs typeface="Times New Roman" panose="02020603050405020304" pitchFamily="18" charset="0"/>
                <a:hlinkClick r:id="rId2"/>
              </a:rPr>
              <a:t>http://www.rollingsmiddle.com/Sauer/ACT_Aspire_Practice.htm</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hlinkClick r:id="rId3"/>
              </a:rPr>
              <a:t>http</a:t>
            </a:r>
            <a:r>
              <a:rPr lang="en-US" dirty="0">
                <a:latin typeface="Times New Roman" panose="02020603050405020304" pitchFamily="18" charset="0"/>
                <a:cs typeface="Times New Roman" panose="02020603050405020304" pitchFamily="18" charset="0"/>
                <a:hlinkClick r:id="rId3"/>
              </a:rPr>
              <a:t>://www.mrscoggin.com/act-aspire-practice.html</a:t>
            </a:r>
            <a:endParaRPr 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283360" y="474738"/>
            <a:ext cx="4577279" cy="707886"/>
          </a:xfrm>
          <a:prstGeom prst="rect">
            <a:avLst/>
          </a:prstGeom>
          <a:noFill/>
        </p:spPr>
        <p:txBody>
          <a:bodyPr wrap="none" rtlCol="0">
            <a:spAutoFit/>
          </a:bodyPr>
          <a:lstStyle/>
          <a:p>
            <a:r>
              <a:rPr lang="en-US" sz="4000" dirty="0" smtClean="0"/>
              <a:t>Links To Practice Tests!</a:t>
            </a:r>
            <a:endParaRPr lang="en-US" sz="4000" dirty="0"/>
          </a:p>
        </p:txBody>
      </p:sp>
      <p:sp>
        <p:nvSpPr>
          <p:cNvPr id="4" name="Rectangle 3"/>
          <p:cNvSpPr/>
          <p:nvPr/>
        </p:nvSpPr>
        <p:spPr>
          <a:xfrm>
            <a:off x="304800" y="2971800"/>
            <a:ext cx="8839200" cy="646331"/>
          </a:xfrm>
          <a:prstGeom prst="rect">
            <a:avLst/>
          </a:prstGeom>
        </p:spPr>
        <p:txBody>
          <a:bodyPr wrap="square">
            <a:spAutoFit/>
          </a:bodyPr>
          <a:lstStyle/>
          <a:p>
            <a:r>
              <a:rPr lang="en-US" dirty="0" smtClean="0">
                <a:hlinkClick r:id="rId4"/>
              </a:rPr>
              <a:t>http://www.discoveractaspire.org/uploads/2/4/0/7/24070377/act_aspire_math_exemplar.pdf</a:t>
            </a:r>
            <a:endParaRPr lang="en-US" dirty="0"/>
          </a:p>
        </p:txBody>
      </p:sp>
      <p:sp>
        <p:nvSpPr>
          <p:cNvPr id="5" name="TextBox 4"/>
          <p:cNvSpPr txBox="1"/>
          <p:nvPr/>
        </p:nvSpPr>
        <p:spPr>
          <a:xfrm>
            <a:off x="304800" y="1524000"/>
            <a:ext cx="3047053" cy="369332"/>
          </a:xfrm>
          <a:prstGeom prst="rect">
            <a:avLst/>
          </a:prstGeom>
          <a:noFill/>
        </p:spPr>
        <p:txBody>
          <a:bodyPr wrap="none" rtlCol="0">
            <a:spAutoFit/>
          </a:bodyPr>
          <a:lstStyle/>
          <a:p>
            <a:r>
              <a:rPr lang="en-US" dirty="0" smtClean="0"/>
              <a:t>What does the test look like?</a:t>
            </a:r>
            <a:endParaRPr lang="en-US" dirty="0"/>
          </a:p>
        </p:txBody>
      </p:sp>
      <p:sp>
        <p:nvSpPr>
          <p:cNvPr id="6" name="TextBox 5"/>
          <p:cNvSpPr txBox="1"/>
          <p:nvPr/>
        </p:nvSpPr>
        <p:spPr>
          <a:xfrm>
            <a:off x="304800" y="2590800"/>
            <a:ext cx="1565750" cy="369332"/>
          </a:xfrm>
          <a:prstGeom prst="rect">
            <a:avLst/>
          </a:prstGeom>
          <a:noFill/>
        </p:spPr>
        <p:txBody>
          <a:bodyPr wrap="none" rtlCol="0">
            <a:spAutoFit/>
          </a:bodyPr>
          <a:lstStyle/>
          <a:p>
            <a:r>
              <a:rPr lang="en-US" dirty="0" smtClean="0"/>
              <a:t>Math Practice</a:t>
            </a:r>
            <a:endParaRPr lang="en-US" dirty="0"/>
          </a:p>
        </p:txBody>
      </p:sp>
      <p:sp>
        <p:nvSpPr>
          <p:cNvPr id="7" name="TextBox 6"/>
          <p:cNvSpPr txBox="1"/>
          <p:nvPr/>
        </p:nvSpPr>
        <p:spPr>
          <a:xfrm>
            <a:off x="304800" y="3886200"/>
            <a:ext cx="1849545" cy="369332"/>
          </a:xfrm>
          <a:prstGeom prst="rect">
            <a:avLst/>
          </a:prstGeom>
          <a:noFill/>
        </p:spPr>
        <p:txBody>
          <a:bodyPr wrap="none" rtlCol="0">
            <a:spAutoFit/>
          </a:bodyPr>
          <a:lstStyle/>
          <a:p>
            <a:r>
              <a:rPr lang="en-US" dirty="0" smtClean="0"/>
              <a:t>Reading Practice</a:t>
            </a:r>
            <a:endParaRPr lang="en-US" dirty="0"/>
          </a:p>
        </p:txBody>
      </p:sp>
      <p:sp>
        <p:nvSpPr>
          <p:cNvPr id="8" name="Rectangle 7"/>
          <p:cNvSpPr/>
          <p:nvPr/>
        </p:nvSpPr>
        <p:spPr>
          <a:xfrm>
            <a:off x="381000" y="4267200"/>
            <a:ext cx="8610600" cy="646331"/>
          </a:xfrm>
          <a:prstGeom prst="rect">
            <a:avLst/>
          </a:prstGeom>
        </p:spPr>
        <p:txBody>
          <a:bodyPr wrap="square">
            <a:spAutoFit/>
          </a:bodyPr>
          <a:lstStyle/>
          <a:p>
            <a:r>
              <a:rPr lang="en-US" dirty="0" smtClean="0">
                <a:hlinkClick r:id="rId5"/>
              </a:rPr>
              <a:t>http://www.discoveractaspire.org/uploads/2/4/0/7/24070377/act_aspire_reading_exemplar.pdf</a:t>
            </a:r>
            <a:endParaRPr lang="en-US" dirty="0"/>
          </a:p>
        </p:txBody>
      </p:sp>
      <p:sp>
        <p:nvSpPr>
          <p:cNvPr id="9" name="TextBox 8"/>
          <p:cNvSpPr txBox="1"/>
          <p:nvPr/>
        </p:nvSpPr>
        <p:spPr>
          <a:xfrm>
            <a:off x="381000" y="5029200"/>
            <a:ext cx="1555682" cy="369332"/>
          </a:xfrm>
          <a:prstGeom prst="rect">
            <a:avLst/>
          </a:prstGeom>
          <a:noFill/>
        </p:spPr>
        <p:txBody>
          <a:bodyPr wrap="none" rtlCol="0">
            <a:spAutoFit/>
          </a:bodyPr>
          <a:lstStyle/>
          <a:p>
            <a:r>
              <a:rPr lang="en-US" dirty="0" smtClean="0"/>
              <a:t>More Practice</a:t>
            </a:r>
            <a:endParaRPr lang="en-US" dirty="0"/>
          </a:p>
        </p:txBody>
      </p:sp>
      <p:sp>
        <p:nvSpPr>
          <p:cNvPr id="10" name="Rectangle 9"/>
          <p:cNvSpPr/>
          <p:nvPr/>
        </p:nvSpPr>
        <p:spPr>
          <a:xfrm>
            <a:off x="457200" y="6096000"/>
            <a:ext cx="3725315" cy="369332"/>
          </a:xfrm>
          <a:prstGeom prst="rect">
            <a:avLst/>
          </a:prstGeom>
        </p:spPr>
        <p:txBody>
          <a:bodyPr wrap="none">
            <a:spAutoFit/>
          </a:bodyPr>
          <a:lstStyle/>
          <a:p>
            <a:r>
              <a:rPr lang="en-US" dirty="0" smtClean="0">
                <a:hlinkClick r:id="rId6"/>
              </a:rPr>
              <a:t>http://mrnussbaum.com/langcode/</a:t>
            </a:r>
            <a:endParaRPr lang="en-US" dirty="0"/>
          </a:p>
        </p:txBody>
      </p:sp>
      <p:sp>
        <p:nvSpPr>
          <p:cNvPr id="12" name="TextBox 11"/>
          <p:cNvSpPr txBox="1"/>
          <p:nvPr/>
        </p:nvSpPr>
        <p:spPr>
          <a:xfrm>
            <a:off x="4255390" y="6280666"/>
            <a:ext cx="4917757" cy="369332"/>
          </a:xfrm>
          <a:prstGeom prst="rect">
            <a:avLst/>
          </a:prstGeom>
          <a:noFill/>
        </p:spPr>
        <p:txBody>
          <a:bodyPr wrap="none" rtlCol="0">
            <a:spAutoFit/>
          </a:bodyPr>
          <a:lstStyle/>
          <a:p>
            <a:r>
              <a:rPr lang="en-US" dirty="0" smtClean="0"/>
              <a:t>Go to Online Reading Comprehension exercises</a:t>
            </a:r>
            <a:endParaRPr lang="en-US" dirty="0"/>
          </a:p>
        </p:txBody>
      </p:sp>
      <p:sp>
        <p:nvSpPr>
          <p:cNvPr id="13" name="Rectangle 12"/>
          <p:cNvSpPr/>
          <p:nvPr/>
        </p:nvSpPr>
        <p:spPr>
          <a:xfrm>
            <a:off x="304800" y="5292959"/>
            <a:ext cx="8305800" cy="646331"/>
          </a:xfrm>
          <a:prstGeom prst="rect">
            <a:avLst/>
          </a:prstGeom>
        </p:spPr>
        <p:txBody>
          <a:bodyPr wrap="square">
            <a:spAutoFit/>
          </a:bodyPr>
          <a:lstStyle/>
          <a:p>
            <a:r>
              <a:rPr lang="en-US" dirty="0" smtClean="0">
                <a:hlinkClick r:id="rId7"/>
              </a:rPr>
              <a:t>http://downloads.bbc.co.uk/skillswise/english/en14para/game/en14para-game-story-builder/story_builder.swf</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1159</TotalTime>
  <Words>522</Words>
  <Application>Microsoft Office PowerPoint</Application>
  <PresentationFormat>On-screen Show (4:3)</PresentationFormat>
  <Paragraphs>56</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Times New Roman</vt:lpstr>
      <vt:lpstr>Tw Cen MT</vt:lpstr>
      <vt:lpstr>Wingdings</vt:lpstr>
      <vt:lpstr>Wingdings 2</vt:lpstr>
      <vt:lpstr>Median</vt:lpstr>
      <vt:lpstr>ACT Aspire  Test Preparation</vt:lpstr>
      <vt:lpstr>PowerPoint Presentation</vt:lpstr>
      <vt:lpstr>What is ACT Aspire</vt:lpstr>
      <vt:lpstr>Why are students taking the ACT Aspire?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Please visit the ACT Aspire website for more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Aspire  Test Preparation</dc:title>
  <dc:creator>Weldon, Jessica</dc:creator>
  <cp:lastModifiedBy>Weldon, Jessica</cp:lastModifiedBy>
  <cp:revision>36</cp:revision>
  <cp:lastPrinted>2016-09-19T21:02:00Z</cp:lastPrinted>
  <dcterms:created xsi:type="dcterms:W3CDTF">2014-04-03T17:21:01Z</dcterms:created>
  <dcterms:modified xsi:type="dcterms:W3CDTF">2016-09-19T21:02:02Z</dcterms:modified>
</cp:coreProperties>
</file>